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Pretendard Bold"/>
      <p:bold r:id="rId36"/>
    </p:embeddedFont>
    <p:embeddedFont>
      <p:font typeface="Cafe24 Dangdanghae"/>
      <p:regular r:id="rId37"/>
    </p:embeddedFont>
    <p:embeddedFont>
      <p:font typeface="Pretendard Regular"/>
      <p:regular r:id="rId38"/>
    </p:embeddedFont>
    <p:embeddedFont>
      <p:font typeface="Gong Gothic Light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1.fntdata" Type="http://schemas.openxmlformats.org/officeDocument/2006/relationships/font"/><Relationship Id="rId37" Target="fonts/font2.fntdata" Type="http://schemas.openxmlformats.org/officeDocument/2006/relationships/font"/><Relationship Id="rId38" Target="fonts/font3.fntdata" Type="http://schemas.openxmlformats.org/officeDocument/2006/relationships/font"/><Relationship Id="rId39" Target="fonts/font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2.png" Type="http://schemas.openxmlformats.org/officeDocument/2006/relationships/image"/><Relationship Id="rId7" Target="../media/image5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" y="914400"/>
            <a:ext cx="15748000" cy="4737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1562100"/>
            <a:ext cx="6172200" cy="345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" y="5829300"/>
            <a:ext cx="4686300" cy="1066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00" y="8394700"/>
            <a:ext cx="26670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657EA7"/>
                </a:solidFill>
                <a:latin typeface="Cafe24 Dangdanghae"/>
              </a:rPr>
              <a:t>CLIN2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5400" y="1765300"/>
            <a:ext cx="146050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10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10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10000" b="false" i="false" u="none" strike="noStrike">
                <a:solidFill>
                  <a:srgbClr val="657EA7"/>
                </a:solidFill>
                <a:ea typeface="Cafe24 Dangdanghae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2 - 4. SW4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0" y="3314700"/>
            <a:ext cx="7683500" cy="538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3568700"/>
            <a:ext cx="4356100" cy="416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131800" y="4432300"/>
            <a:ext cx="2679700" cy="2159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99300" y="4991100"/>
            <a:ext cx="3581400" cy="2400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2794000"/>
            <a:ext cx="1461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3 - 1. R1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467100"/>
            <a:ext cx="4648200" cy="572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3390900"/>
            <a:ext cx="6781800" cy="571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0" y="6477000"/>
            <a:ext cx="6121400" cy="2717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3 - 2. R2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797300"/>
            <a:ext cx="5562600" cy="274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34400" y="3797300"/>
            <a:ext cx="7696200" cy="444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20100" y="7277100"/>
            <a:ext cx="5981700" cy="965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3 - 3. R3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479800"/>
            <a:ext cx="4775200" cy="563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85300" y="3416300"/>
            <a:ext cx="6629400" cy="580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59900" y="6400800"/>
            <a:ext cx="5549900" cy="2768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3 - 4. R4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683000"/>
            <a:ext cx="5715000" cy="500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34400" y="3683000"/>
            <a:ext cx="7899400" cy="4597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07400" y="7264400"/>
            <a:ext cx="6324600" cy="965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3 - 5. R5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657600"/>
            <a:ext cx="4292600" cy="311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541000" y="3009900"/>
            <a:ext cx="6121400" cy="617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89600" y="3657600"/>
            <a:ext cx="4813300" cy="3314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52100" y="5829300"/>
            <a:ext cx="5727700" cy="3314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3 - 6. R6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670300"/>
            <a:ext cx="5588000" cy="226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3352800"/>
            <a:ext cx="6908800" cy="575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63100" y="6311900"/>
            <a:ext cx="7099300" cy="2806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4826000"/>
            <a:ext cx="2247900" cy="2387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2794000"/>
            <a:ext cx="1461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4.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 - 1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31115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4 - 1.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인터페이스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35900" y="3733800"/>
            <a:ext cx="6172200" cy="330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35900" y="7226300"/>
            <a:ext cx="9271000" cy="209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8600" y="3733800"/>
            <a:ext cx="3390900" cy="3136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23200" y="7569200"/>
            <a:ext cx="9309100" cy="1727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4.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-1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35900" y="2895600"/>
            <a:ext cx="3810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4 - 2. Redundant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기술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2260600"/>
            <a:ext cx="15227300" cy="25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3200400"/>
            <a:ext cx="10541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009900" y="2921000"/>
            <a:ext cx="4978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1.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2946400"/>
            <a:ext cx="622300" cy="482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43000" y="3035300"/>
            <a:ext cx="77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09900" y="3492500"/>
            <a:ext cx="497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논리적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구성도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물리적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구성도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5448300"/>
            <a:ext cx="10541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009900" y="5181600"/>
            <a:ext cx="4978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5207000"/>
            <a:ext cx="622300" cy="482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43000" y="5295900"/>
            <a:ext cx="77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09900" y="5740400"/>
            <a:ext cx="497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SW1, SW2, SW3, SW4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7708900"/>
            <a:ext cx="1054100" cy="25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009900" y="7429500"/>
            <a:ext cx="4978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3.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라우터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7454900"/>
            <a:ext cx="622300" cy="482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43000" y="7543800"/>
            <a:ext cx="77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9900" y="8001000"/>
            <a:ext cx="497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R1, R2, R3, R4, R5, R6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21900" y="3200400"/>
            <a:ext cx="10541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303000" y="2921000"/>
            <a:ext cx="25273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4.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- 1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99600" y="2946400"/>
            <a:ext cx="622300" cy="4826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9436100" y="3035300"/>
            <a:ext cx="77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3000" y="3492500"/>
            <a:ext cx="497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FW1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21900" y="5448300"/>
            <a:ext cx="10541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1303000" y="5181600"/>
            <a:ext cx="4978400" cy="43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24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24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99600" y="5207000"/>
            <a:ext cx="622300" cy="482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9436100" y="5295900"/>
            <a:ext cx="774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Cafe24 Dangdanghae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8400" y="952500"/>
            <a:ext cx="14554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657EA7"/>
                </a:solidFill>
                <a:ea typeface="Cafe24 Dangdanghae"/>
              </a:rPr>
              <a:t>목차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03000" y="5765800"/>
            <a:ext cx="497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FW2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4 - 3.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라우팅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619500"/>
            <a:ext cx="6172200" cy="2133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48800" y="2870200"/>
            <a:ext cx="6832600" cy="6464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72600" y="5727700"/>
            <a:ext cx="6858000" cy="3657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4.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-1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4 - 4. MPF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3479800"/>
            <a:ext cx="7302500" cy="252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88400" y="6311900"/>
            <a:ext cx="6172200" cy="1206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8600" y="6400800"/>
            <a:ext cx="4724400" cy="224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0" y="7734300"/>
            <a:ext cx="6642100" cy="137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24900" y="7708900"/>
            <a:ext cx="66802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5100" y="7137400"/>
            <a:ext cx="3581400" cy="1143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4.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-1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28000" y="3492500"/>
            <a:ext cx="7543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-&gt;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클래스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맵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설정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(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트래픽을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분류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5300" y="3835400"/>
            <a:ext cx="7543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-&gt;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기본적으로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정해진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트래픽을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지정한다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43900" y="4724400"/>
            <a:ext cx="7543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-&gt;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폴리시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맵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설정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(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트래픽에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대한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보안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정책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설정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26600" y="5626100"/>
            <a:ext cx="7543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-&gt;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폴리시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맵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활성화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0000" y="7124700"/>
            <a:ext cx="7543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-&gt; ICMP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패킷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검사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4826000"/>
            <a:ext cx="2247900" cy="2387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2794000"/>
            <a:ext cx="1461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2794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5 - 1. 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모드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변경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 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657600"/>
            <a:ext cx="4927600" cy="297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3657600"/>
            <a:ext cx="3467100" cy="4406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2959100"/>
            <a:ext cx="27940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5 - 2.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인터페이스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5 - 3.  Context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생성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771900"/>
            <a:ext cx="4724400" cy="1054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6642100"/>
            <a:ext cx="5156200" cy="172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0" y="3771900"/>
            <a:ext cx="6502400" cy="273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8600" y="4914900"/>
            <a:ext cx="5359400" cy="1727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4368800"/>
            <a:ext cx="6883400" cy="1600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5 - 4. Context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96500" y="3708400"/>
            <a:ext cx="5168900" cy="481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" y="4140200"/>
            <a:ext cx="6654800" cy="318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33000" y="4381500"/>
            <a:ext cx="4927600" cy="163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33000" y="6946900"/>
            <a:ext cx="4991100" cy="1739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98600" y="3619500"/>
            <a:ext cx="60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771900"/>
            <a:ext cx="6591300" cy="317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02800" y="3771900"/>
            <a:ext cx="5816600" cy="511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3238500"/>
            <a:ext cx="6477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5 - 5. ACL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" y="3771900"/>
            <a:ext cx="6972300" cy="181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3771900"/>
            <a:ext cx="6845300" cy="181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8600" y="4686300"/>
            <a:ext cx="6515100" cy="104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93200" y="4673600"/>
            <a:ext cx="6515100" cy="1041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7500" y="3429000"/>
            <a:ext cx="60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56700" y="3416300"/>
            <a:ext cx="6477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C2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3472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5 - 6. Routing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3759200"/>
            <a:ext cx="6807200" cy="504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55200" y="3733800"/>
            <a:ext cx="6578600" cy="483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" y="7607300"/>
            <a:ext cx="59944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40900" y="7454900"/>
            <a:ext cx="5994400" cy="1181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8100" y="3340100"/>
            <a:ext cx="60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17100" y="3327400"/>
            <a:ext cx="6477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C2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9337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5 - 7. Object 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NAT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3810000"/>
            <a:ext cx="7302500" cy="2679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3771900"/>
            <a:ext cx="7289800" cy="259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1900" y="5803900"/>
            <a:ext cx="6451600" cy="342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080500" y="5753100"/>
            <a:ext cx="6273800" cy="342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5.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방화벽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- 2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7300" y="6997700"/>
            <a:ext cx="151892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Static Object Nat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은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내부의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실제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IP(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사설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IP)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주소를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외부에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있는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목적지까지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라우팅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가능한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IP(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공인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IP)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주소로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변환시키거나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외부에서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내부의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사설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주소를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가진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서버와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통신할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있게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. </a:t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Dynamic Object Nat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은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내부의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가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외부로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나갈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때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미리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설정된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IP Pool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을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이용하여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주소를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변환해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ong Gothic Light"/>
              </a:rPr>
              <a:t>통신한다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100" y="3429000"/>
            <a:ext cx="60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3416300"/>
            <a:ext cx="6477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ong Gothic Light"/>
              </a:rPr>
              <a:t>C2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37100" y="3771900"/>
            <a:ext cx="8826500" cy="4965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2743200"/>
            <a:ext cx="146177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 indent="-342900" marL="342900">
              <a:lnSpc>
                <a:spcPct val="99600"/>
              </a:lnSpc>
              <a:buAutoNum type="arabicPeriod" startAt="1"/>
            </a:pP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85900" y="4445000"/>
            <a:ext cx="1461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감사합니다</a:t>
            </a: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1 - 1.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물리적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75200" y="3009900"/>
            <a:ext cx="7518400" cy="6324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358900"/>
            <a:ext cx="14554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1 - 2.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논리적</a:t>
            </a: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26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3111500"/>
            <a:ext cx="9080500" cy="5994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20800" y="1358900"/>
            <a:ext cx="14554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구성도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7848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59500" y="3149600"/>
            <a:ext cx="5956300" cy="5956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2794000"/>
            <a:ext cx="14617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75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75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2 - 1.  SW1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61400" y="3644900"/>
            <a:ext cx="7696200" cy="416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657600"/>
            <a:ext cx="6172200" cy="139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407400" y="7137400"/>
            <a:ext cx="6426200" cy="698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2 - 2. SW2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3759200"/>
            <a:ext cx="6172200" cy="1384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88400" y="3759200"/>
            <a:ext cx="7924800" cy="433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97900" y="7391400"/>
            <a:ext cx="6426200" cy="698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868400" y="3162300"/>
            <a:ext cx="57912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77300" y="927100"/>
            <a:ext cx="4965700" cy="129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2600" y="-3467100"/>
            <a:ext cx="8991600" cy="1676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259300" y="9258300"/>
            <a:ext cx="457200" cy="15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5400000">
            <a:off x="16395700" y="2870200"/>
            <a:ext cx="2222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Bold"/>
              </a:rPr>
              <a:t>FireWall Project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" y="1003300"/>
            <a:ext cx="15748000" cy="171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8600" y="2895600"/>
            <a:ext cx="14592300" cy="4572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657EA7"/>
                </a:solidFill>
                <a:latin typeface="Cafe24 Dangdanghae"/>
              </a:rPr>
              <a:t>2 - 3. SW3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0160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27400" y="1219200"/>
            <a:ext cx="762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219200"/>
            <a:ext cx="762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57600" y="1219200"/>
            <a:ext cx="762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3670300"/>
            <a:ext cx="6172200" cy="168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88400" y="3670300"/>
            <a:ext cx="7645400" cy="444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12200" y="7137400"/>
            <a:ext cx="7670800" cy="952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20800" y="1397000"/>
            <a:ext cx="14554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2.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스위치</a:t>
            </a:r>
            <a:r>
              <a:rPr lang="en-US" sz="5000" b="false" i="false" u="none" strike="noStrike">
                <a:solidFill>
                  <a:srgbClr val="657EA7"/>
                </a:solidFill>
                <a:latin typeface="Cafe24 Dangdanghae"/>
              </a:rPr>
              <a:t> </a:t>
            </a:r>
            <a:r>
              <a:rPr lang="ko-KR" sz="5000" b="false" i="false" u="none" strike="noStrike">
                <a:solidFill>
                  <a:srgbClr val="657EA7"/>
                </a:solidFill>
                <a:ea typeface="Cafe24 Dangdanghae"/>
              </a:rPr>
              <a:t>설정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